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68" r:id="rId15"/>
    <p:sldId id="272" r:id="rId16"/>
    <p:sldId id="269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957" autoAdjust="0"/>
    <p:restoredTop sz="94664" autoAdjust="0"/>
  </p:normalViewPr>
  <p:slideViewPr>
    <p:cSldViewPr>
      <p:cViewPr>
        <p:scale>
          <a:sx n="75" d="100"/>
          <a:sy n="75" d="100"/>
        </p:scale>
        <p:origin x="-70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F2242D-A62B-4134-B165-9D5F16F12242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9C84E5-7F58-4C22-9F6B-7242B5C060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03B8-7114-46C3-BE72-CC2C31EF24E1}" type="slidenum">
              <a:rPr lang="uk-UA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AFB419-5839-452A-B7FB-A17D8F3DC552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4A2082-5A34-4059-978E-50691F1F95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3A4B-FDE3-403A-88AA-D5496CEF3A15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4D31-B339-4AF2-B41A-D0EADF1A12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17AF-00CA-42FE-809A-AFB5BF88E5B6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A459-49C5-4A6D-9F3D-78314D232D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5264-653F-417E-8ED3-ABF4ABF19689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AA4C-B8A2-4CDC-9533-C9B1A56A8C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C620-C35A-4628-BC85-262F25B70D51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3935-577E-423F-B28C-ACB0E70BF0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C851-5EF2-4BC5-9203-65C4662ADBFA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8F81-6841-4E32-8AF2-0E800A41B1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87EF-947D-446C-AA0B-707CE6D34484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38EA-A213-40A5-A442-37DA650D6A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95E1-9C63-4DE5-B6E4-8175E5E89BF2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A85B-02DD-4DF8-A94C-DF405B83EF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E934-C874-40C9-B377-FF53F6EC97A0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1407-6D0D-432D-86CF-A90E753FF5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07BD-99CB-4A16-8336-8BC905332208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D7B6-98CE-4117-A592-999193AA06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0F35-7073-4611-A6AA-8D8FAD37DFDE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1691-FB74-45B1-9E1F-980E954E73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E9ACE-D560-439D-8513-6AB6C0AB23E5}" type="datetimeFigureOut">
              <a:rPr lang="uk-UA"/>
              <a:pPr>
                <a:defRPr/>
              </a:pPr>
              <a:t>31.03.2012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EF5CC-F492-4117-95E4-E27DAB1813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29684" cy="276227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Проект по теме: </a:t>
            </a:r>
            <a:br>
              <a:rPr lang="ru-RU" sz="4800" dirty="0" smtClean="0"/>
            </a:br>
            <a:r>
              <a:rPr lang="ru-RU" sz="4800" dirty="0" smtClean="0"/>
              <a:t>«Создание солнечной батареи из пластмассовых бутылок»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221163"/>
            <a:ext cx="4186237" cy="1752600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22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Выполнил ученик 11-Б класса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2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ДОШ </a:t>
            </a:r>
            <a:r>
              <a:rPr lang="en-US" sz="22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I-III</a:t>
            </a:r>
            <a:r>
              <a:rPr lang="ru-RU" sz="22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 ступеней №20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2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Филюшин Даниил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2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Руководитель: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2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Скляр Л.А.</a:t>
            </a:r>
            <a:endParaRPr lang="uk-UA" sz="2200" smtClean="0">
              <a:effectLst>
                <a:outerShdw blurRad="38100" dist="38100" dir="2700000" algn="tl">
                  <a:srgbClr val="895D1D"/>
                </a:outerShdw>
              </a:effectLst>
            </a:endParaRPr>
          </a:p>
        </p:txBody>
      </p:sp>
      <p:pic>
        <p:nvPicPr>
          <p:cNvPr id="14339" name="Picture 4" descr="C:\Users\Даниил.Даниил-ПК\Desktop\DSC02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284538"/>
            <a:ext cx="44323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0" y="3286125"/>
            <a:ext cx="9144000" cy="3571875"/>
          </a:xfrm>
        </p:spPr>
        <p:txBody>
          <a:bodyPr/>
          <a:lstStyle/>
          <a:p>
            <a:pPr eaLnBrk="1" hangingPunct="1"/>
            <a:r>
              <a:rPr lang="ru-RU" sz="2000" smtClean="0"/>
              <a:t>В третьем опыте использзовалась пластиковая бутылка с водой, объемом 0,5 л. Благодаря своей форме бутылка играет роль собирающей линзы.</a:t>
            </a:r>
          </a:p>
          <a:p>
            <a:pPr eaLnBrk="1" hangingPunct="1"/>
            <a:r>
              <a:rPr lang="ru-RU" sz="2000" smtClean="0"/>
              <a:t>Поэтому от количества набранной в бутылку воды зависит ее фокусное расстояние. В данном случае было набрано 0,5 л. воды и разница температур  после 5 минут нагревания составила </a:t>
            </a:r>
            <a:r>
              <a:rPr lang="en-US" sz="2000" b="1" i="1" smtClean="0"/>
              <a:t>∆t=</a:t>
            </a:r>
            <a:r>
              <a:rPr lang="ru-RU" sz="2000" b="1" i="1" smtClean="0"/>
              <a:t>9</a:t>
            </a:r>
            <a:r>
              <a:rPr lang="uk-UA" sz="2000" b="1" i="1" smtClean="0"/>
              <a:t> </a:t>
            </a:r>
            <a:r>
              <a:rPr lang="en-US" sz="2000" b="1" i="1" smtClean="0"/>
              <a:t>˚C</a:t>
            </a:r>
            <a:r>
              <a:rPr lang="ru-RU" sz="2000" b="1" i="1" smtClean="0"/>
              <a:t> (часть энергии ушла на нагревание воды)</a:t>
            </a:r>
            <a:r>
              <a:rPr lang="ru-RU" sz="2000" smtClean="0"/>
              <a:t>. </a:t>
            </a:r>
          </a:p>
          <a:p>
            <a:pPr eaLnBrk="1" hangingPunct="1"/>
            <a:r>
              <a:rPr lang="ru-RU" sz="2000" smtClean="0"/>
              <a:t>А в случае, когда было набрано 0,40 л. воды – разница температур составила </a:t>
            </a:r>
            <a:r>
              <a:rPr lang="en-US" sz="2000" b="1" i="1" smtClean="0"/>
              <a:t>∆t=</a:t>
            </a:r>
            <a:r>
              <a:rPr lang="ru-RU" sz="2000" b="1" i="1" smtClean="0"/>
              <a:t>10</a:t>
            </a:r>
            <a:r>
              <a:rPr lang="uk-UA" sz="2000" b="1" i="1" smtClean="0"/>
              <a:t> </a:t>
            </a:r>
            <a:r>
              <a:rPr lang="en-US" sz="2000" b="1" i="1" smtClean="0"/>
              <a:t>˚C</a:t>
            </a:r>
            <a:endParaRPr lang="ru-RU" sz="2000" smtClean="0"/>
          </a:p>
          <a:p>
            <a:pPr eaLnBrk="1" hangingPunct="1"/>
            <a:r>
              <a:rPr lang="ru-RU" sz="2000" smtClean="0"/>
              <a:t>Я предположил, если в последующих опытах приближаться, до определенного момента, к отметке 0 л, то мы получим оптимальный фокус, при котором КПД будет наиболее высоким.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333375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34963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3644900"/>
            <a:ext cx="8856663" cy="3097213"/>
          </a:xfrm>
        </p:spPr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четвертом опыте было набрано 0,30 л воды.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∆t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составило 13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˚C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Вычислим КПД с помощью формулы:</a:t>
            </a:r>
          </a:p>
          <a:p>
            <a:pPr marL="365760" indent="-36576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dirty="0" err="1" smtClean="0"/>
              <a:t>·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dirty="0" smtClean="0"/>
              <a:t>·</a:t>
            </a:r>
            <a:r>
              <a:rPr lang="en-US" b="1" i="1" dirty="0" smtClean="0"/>
              <a:t>∆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t/A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=4200</a:t>
            </a:r>
            <a:r>
              <a:rPr lang="en-US" dirty="0" smtClean="0"/>
              <a:t>·</a:t>
            </a:r>
            <a:r>
              <a:rPr lang="ru-RU" dirty="0" smtClean="0"/>
              <a:t>0,3</a:t>
            </a:r>
            <a:r>
              <a:rPr lang="en-US" dirty="0" smtClean="0"/>
              <a:t>·</a:t>
            </a:r>
            <a:r>
              <a:rPr lang="ru-RU" dirty="0" smtClean="0"/>
              <a:t>13/18000=0,91=91%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подтверждения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того,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данное количество воды является оптимальным для проекта – необходимо продолжить опыты, чтобы вывести результаты в виде диаграммы.</a:t>
            </a:r>
          </a:p>
          <a:p>
            <a:pPr marL="365760" indent="-36576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7025"/>
            <a:ext cx="392588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27025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4214813"/>
            <a:ext cx="8713787" cy="2527300"/>
          </a:xfrm>
        </p:spPr>
        <p:txBody>
          <a:bodyPr rtlCol="0">
            <a:normAutofit/>
          </a:bodyPr>
          <a:lstStyle/>
          <a:p>
            <a:pPr marL="365760" indent="-36576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следующих опытах было набрано воды, объемом 0,20 л и 0,10 л.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Разница температур соответственно составила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∆t=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11,5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˚C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∆t=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˚C</a:t>
            </a:r>
            <a:endParaRPr lang="uk-U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404813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150" y="376238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/>
          </p:cNvGraphicFramePr>
          <p:nvPr/>
        </p:nvGraphicFramePr>
        <p:xfrm>
          <a:off x="-50800" y="-50800"/>
          <a:ext cx="9226550" cy="6937375"/>
        </p:xfrm>
        <a:graphic>
          <a:graphicData uri="http://schemas.openxmlformats.org/presentationml/2006/ole">
            <p:oleObj spid="_x0000_s26628" r:id="rId3" imgW="9224047" imgH="6937849" progId="Excel.Sheet.8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1"/>
          <p:cNvSpPr>
            <a:spLocks noGrp="1"/>
          </p:cNvSpPr>
          <p:nvPr>
            <p:ph idx="1"/>
          </p:nvPr>
        </p:nvSpPr>
        <p:spPr>
          <a:xfrm>
            <a:off x="357188" y="2000250"/>
            <a:ext cx="8429625" cy="4143375"/>
          </a:xfrm>
        </p:spPr>
        <p:txBody>
          <a:bodyPr/>
          <a:lstStyle/>
          <a:p>
            <a:pPr eaLnBrk="1" hangingPunct="1"/>
            <a:r>
              <a:rPr lang="ru-RU" sz="2800" smtClean="0"/>
              <a:t>Как видно из диаграммы – наиболее эффективными показателями обладает бутылка объемом 0,5 литров, заполненная 0,30 литрами воды. КПД такой конструкции составляет более 90%.</a:t>
            </a:r>
          </a:p>
          <a:p>
            <a:pPr eaLnBrk="1" hangingPunct="1"/>
            <a:r>
              <a:rPr lang="ru-RU" sz="2800" smtClean="0"/>
              <a:t>Так же было доказано, что КПД зависит от объема набранной в пластиковую бутылку воды, т.к. влияет на расстояние от линзы до фокуса собирающей линзы, которой является бутылка с водой.</a:t>
            </a:r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Выводы</a:t>
            </a:r>
            <a:endParaRPr lang="uk-UA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Даниил.Даниил-ПК\Desktop\DSC02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1643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468313" y="260350"/>
            <a:ext cx="8351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sz="2000">
                <a:solidFill>
                  <a:srgbClr val="262626"/>
                </a:solidFill>
              </a:rPr>
              <a:t>В полной готовой конструкции при использовании 3-х пластиковых бутылок КПД установки будет тем же, но при больших объемах нагретой воды, что дает больший эффект.</a:t>
            </a:r>
            <a:endParaRPr lang="uk-UA" sz="200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Book Antiqua" pitchFamily="18" charset="0"/>
              <a:buAutoNum type="arabicPeriod"/>
            </a:pPr>
            <a:r>
              <a:rPr lang="ru-RU" sz="2800" smtClean="0"/>
              <a:t>Физика 11 класс, Т. Засекина, Д. Засекин.</a:t>
            </a:r>
            <a:endParaRPr lang="uk-UA" sz="2800" smtClean="0"/>
          </a:p>
          <a:p>
            <a:pPr marL="457200" indent="-457200" eaLnBrk="1" hangingPunct="1">
              <a:buFont typeface="Book Antiqua" pitchFamily="18" charset="0"/>
              <a:buAutoNum type="arabicPeriod"/>
            </a:pPr>
            <a:r>
              <a:rPr lang="ru-RU" sz="2800" smtClean="0"/>
              <a:t>Физика 10 класс, Е.В. Коршак, А.И. Ляшенко, В.Ф. Савченко.</a:t>
            </a:r>
            <a:endParaRPr lang="uk-UA" sz="2800" smtClean="0"/>
          </a:p>
          <a:p>
            <a:pPr marL="457200" indent="-457200" eaLnBrk="1" hangingPunct="1">
              <a:buFont typeface="Book Antiqua" pitchFamily="18" charset="0"/>
              <a:buAutoNum type="arabicPeriod"/>
            </a:pPr>
            <a:r>
              <a:rPr lang="ru-RU" sz="2800" smtClean="0"/>
              <a:t>www.avtonom.com.ua/.../kak_ocenit_kolic...</a:t>
            </a:r>
            <a:endParaRPr lang="uk-UA" sz="2800" smtClean="0"/>
          </a:p>
          <a:p>
            <a:pPr marL="457200" indent="-457200" eaLnBrk="1" hangingPunct="1">
              <a:buFont typeface="Book Antiqua" pitchFamily="18" charset="0"/>
              <a:buAutoNum type="arabicPeriod"/>
            </a:pPr>
            <a:r>
              <a:rPr lang="ru-RU" sz="2800" smtClean="0"/>
              <a:t>http://ru.wikipedia.org/wiki/Солнечные_батареи</a:t>
            </a:r>
            <a:endParaRPr lang="uk-UA" sz="2800" smtClean="0"/>
          </a:p>
          <a:p>
            <a:pPr marL="457200" indent="-457200" eaLnBrk="1" hangingPunct="1">
              <a:buFont typeface="Book Antiqua" pitchFamily="18" charset="0"/>
              <a:buAutoNum type="arabicPeriod"/>
            </a:pPr>
            <a:r>
              <a:rPr lang="ru-RU" sz="2800" smtClean="0"/>
              <a:t>http://solarheaters.com.ua/index.php</a:t>
            </a:r>
            <a:endParaRPr lang="uk-UA" sz="2800" smtClean="0"/>
          </a:p>
          <a:p>
            <a:pPr marL="457200" indent="-457200" eaLnBrk="1" hangingPunct="1">
              <a:buFont typeface="Wingdings" pitchFamily="2" charset="2"/>
              <a:buNone/>
            </a:pPr>
            <a:endParaRPr lang="uk-UA" sz="2800" smtClean="0"/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54938" cy="1728788"/>
          </a:xfrm>
        </p:spPr>
        <p:txBody>
          <a:bodyPr/>
          <a:lstStyle/>
          <a:p>
            <a:pPr eaLnBrk="1" hangingPunct="1"/>
            <a:r>
              <a:rPr lang="ru-RU" sz="4800" smtClean="0"/>
              <a:t>Список используемых источников:</a:t>
            </a:r>
            <a:endParaRPr lang="uk-UA" sz="480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196975"/>
            <a:ext cx="3443288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220663" y="0"/>
            <a:ext cx="8891587" cy="1773238"/>
          </a:xfrm>
        </p:spPr>
        <p:txBody>
          <a:bodyPr/>
          <a:lstStyle/>
          <a:p>
            <a:pPr marL="457200" indent="-457200" eaLnBrk="1" hangingPunct="1"/>
            <a:r>
              <a:rPr lang="ru-RU" sz="4400" i="1" smtClean="0"/>
              <a:t>Альтернативные</a:t>
            </a:r>
            <a:r>
              <a:rPr lang="ru-RU" sz="4000" i="1" smtClean="0"/>
              <a:t> источники энергии</a:t>
            </a:r>
            <a:endParaRPr lang="uk-UA" sz="4000" i="1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789363"/>
            <a:ext cx="4022725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022475"/>
            <a:ext cx="38925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4711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/>
              <a:t>Солнечные батареи уже давно не новость во многих странах. Это достойная альтернатива традиционным системам выработки электроэнергии. Солнечные батареи удобны в использовании и обеспечивают постоянную электроэнергию за счет солнечных лучей.</a:t>
            </a:r>
            <a:endParaRPr lang="uk-UA" sz="2200" smtClean="0"/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У данной конструкции много преимуществ. Сама установка солнечных батарей отличается надежностью и срок ее эксплуатации довольно продолжителен. Эти батареи практически не нуждаются в особом обслуживании и ремонте, соответственно, они выгодны. Кроме перечисленных достоинств, можно сэкономить на топливе, в нем просто нет необходимости. В установке солнечных батарей используются полупроводники, они служат для преобразования солнечной энергии в электрическую энергию. Таким образом, солнечные батареи производят самый экологически безопасный вид энергии!</a:t>
            </a:r>
            <a:endParaRPr lang="uk-UA" sz="2200" smtClean="0"/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Они совершенно не загрязняют окружающую среду, бесшумно работают и абсолютно безотходны!</a:t>
            </a:r>
            <a:endParaRPr lang="uk-UA" sz="2200" smtClean="0"/>
          </a:p>
          <a:p>
            <a:pPr eaLnBrk="1" hangingPunct="1">
              <a:lnSpc>
                <a:spcPct val="80000"/>
              </a:lnSpc>
            </a:pPr>
            <a:endParaRPr lang="uk-UA" sz="2200" smtClean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1042988" y="549275"/>
            <a:ext cx="7756525" cy="1054100"/>
          </a:xfrm>
        </p:spPr>
        <p:txBody>
          <a:bodyPr/>
          <a:lstStyle/>
          <a:p>
            <a:pPr eaLnBrk="1" hangingPunct="1"/>
            <a:r>
              <a:rPr lang="ru-RU" sz="4800" smtClean="0"/>
              <a:t>Введение</a:t>
            </a:r>
            <a:endParaRPr lang="uk-UA" sz="4800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2057400"/>
            <a:ext cx="3729038" cy="4176713"/>
          </a:xfrm>
        </p:spPr>
        <p:txBody>
          <a:bodyPr rtlCol="0">
            <a:normAutofit fontScale="92500" lnSpcReduction="2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Солнечный коллектор — устройство для сбора тепловой энергии Солнца, переносимой видимым светом и ближним инфракрасным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излучением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[3]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отличие от солнечных батарей, производящих непосредственно электричество, солнечный коллектор производит нагрев материала-теплоносителя [3].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3348038" y="441325"/>
            <a:ext cx="2879725" cy="1184275"/>
          </a:xfrm>
        </p:spPr>
        <p:txBody>
          <a:bodyPr/>
          <a:lstStyle/>
          <a:p>
            <a:pPr marL="342900" indent="-342900" eaLnBrk="1" hangingPunct="1"/>
            <a:r>
              <a:rPr lang="ru-RU" sz="3800" b="1" i="1" smtClean="0"/>
              <a:t>Солнечный</a:t>
            </a:r>
            <a:br>
              <a:rPr lang="ru-RU" sz="3800" b="1" i="1" smtClean="0"/>
            </a:br>
            <a:r>
              <a:rPr lang="ru-RU" sz="3800" b="1" i="1" smtClean="0"/>
              <a:t>коллектор</a:t>
            </a:r>
            <a:endParaRPr lang="uk-UA" sz="3800" b="1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63513"/>
            <a:ext cx="2473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200" y="2205038"/>
            <a:ext cx="49514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73038"/>
            <a:ext cx="2736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4859338" y="602138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</a:rPr>
              <a:t>«Схема работы солнечного коллектора»</a:t>
            </a:r>
            <a:endParaRPr lang="uk-UA" b="1" i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2133600"/>
            <a:ext cx="3744912" cy="4319588"/>
          </a:xfrm>
        </p:spPr>
        <p:txBody>
          <a:bodyPr rtlCol="0">
            <a:normAutofit fontScale="92500"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Обычно под термином «солнечная батарея» подразумевается несколько объединённых фотоэлектрических преобразователей (фотоэлементов) — полупроводниковых устройств, прямо преобразующих солнечную энергию в постоянный электрический ток [1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].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871663" y="69850"/>
            <a:ext cx="4895850" cy="1741488"/>
          </a:xfrm>
        </p:spPr>
        <p:txBody>
          <a:bodyPr/>
          <a:lstStyle/>
          <a:p>
            <a:pPr eaLnBrk="1" hangingPunct="1"/>
            <a:r>
              <a:rPr lang="ru-RU" sz="4400" b="1" i="1" smtClean="0"/>
              <a:t>Солнечные батареи</a:t>
            </a:r>
            <a:endParaRPr lang="uk-UA" sz="4400" i="1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1527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060575"/>
            <a:ext cx="4897437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4067175" y="6118225"/>
            <a:ext cx="4608513" cy="6238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/>
              <a:t>«Схема работы солнечных батарей»</a:t>
            </a:r>
            <a:endParaRPr lang="uk-UA" b="1" i="1" dirty="0"/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12713"/>
            <a:ext cx="23399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Сконструировать солнечную батарею из пластиковых бутылок;</a:t>
            </a:r>
          </a:p>
          <a:p>
            <a:pPr eaLnBrk="1" hangingPunct="1"/>
            <a:r>
              <a:rPr lang="ru-RU" sz="2800" smtClean="0"/>
              <a:t> Определить КПД солнечной батареи данной конструкции;</a:t>
            </a:r>
          </a:p>
          <a:p>
            <a:pPr eaLnBrk="1" hangingPunct="1"/>
            <a:r>
              <a:rPr lang="ru-RU" sz="2800" smtClean="0"/>
              <a:t> Доказать эффективность пластиковых бутылок для создания самодельной солнечной батареи.</a:t>
            </a:r>
          </a:p>
          <a:p>
            <a:pPr eaLnBrk="1" hangingPunct="1"/>
            <a:endParaRPr lang="uk-UA" sz="2800" smtClean="0"/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и задачи</a:t>
            </a:r>
            <a:endParaRPr lang="uk-UA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1"/>
          <p:cNvSpPr>
            <a:spLocks noGrp="1"/>
          </p:cNvSpPr>
          <p:nvPr>
            <p:ph idx="1"/>
          </p:nvPr>
        </p:nvSpPr>
        <p:spPr>
          <a:xfrm>
            <a:off x="323850" y="1989138"/>
            <a:ext cx="4478338" cy="42846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 своей работе я использовал:</a:t>
            </a:r>
          </a:p>
          <a:p>
            <a:pPr marL="0" indent="0" eaLnBrk="1" hangingPunct="1">
              <a:buFont typeface="Book Antiqua" pitchFamily="18" charset="0"/>
              <a:buAutoNum type="arabicPeriod"/>
            </a:pPr>
            <a:r>
              <a:rPr lang="ru-RU" smtClean="0"/>
              <a:t>Спиртовой градусник;</a:t>
            </a:r>
          </a:p>
          <a:p>
            <a:pPr marL="0" indent="0" eaLnBrk="1" hangingPunct="1">
              <a:buFont typeface="Book Antiqua" pitchFamily="18" charset="0"/>
              <a:buAutoNum type="arabicPeriod"/>
            </a:pPr>
            <a:r>
              <a:rPr lang="ru-RU" smtClean="0"/>
              <a:t>Линейка;</a:t>
            </a:r>
          </a:p>
          <a:p>
            <a:pPr marL="0" indent="0" eaLnBrk="1" hangingPunct="1">
              <a:buFont typeface="Book Antiqua" pitchFamily="18" charset="0"/>
              <a:buAutoNum type="arabicPeriod"/>
            </a:pPr>
            <a:r>
              <a:rPr lang="ru-RU" smtClean="0"/>
              <a:t>Фольга;</a:t>
            </a:r>
          </a:p>
          <a:p>
            <a:pPr marL="0" indent="0" eaLnBrk="1" hangingPunct="1">
              <a:buFont typeface="Book Antiqua" pitchFamily="18" charset="0"/>
              <a:buAutoNum type="arabicPeriod"/>
            </a:pPr>
            <a:r>
              <a:rPr lang="ru-RU" smtClean="0"/>
              <a:t>Несколько пластиковых бутылок, в том числе и объемом 0,5 л;</a:t>
            </a:r>
          </a:p>
          <a:p>
            <a:pPr marL="0" indent="0" eaLnBrk="1" hangingPunct="1">
              <a:buFont typeface="Book Antiqua" pitchFamily="18" charset="0"/>
              <a:buAutoNum type="arabicPeriod"/>
            </a:pPr>
            <a:r>
              <a:rPr lang="ru-RU" smtClean="0"/>
              <a:t>Настольная лампа мощностью  60</a:t>
            </a:r>
            <a:r>
              <a:rPr lang="en-US" smtClean="0"/>
              <a:t> </a:t>
            </a:r>
            <a:r>
              <a:rPr lang="ru-RU" smtClean="0"/>
              <a:t>Вт;</a:t>
            </a:r>
          </a:p>
          <a:p>
            <a:pPr marL="0" indent="0" eaLnBrk="1" hangingPunct="1">
              <a:buFont typeface="Book Antiqua" pitchFamily="18" charset="0"/>
              <a:buAutoNum type="arabicPeriod"/>
            </a:pPr>
            <a:r>
              <a:rPr lang="ru-RU" smtClean="0"/>
              <a:t>Скотч, деревянная коробка с двумя планками.</a:t>
            </a:r>
            <a:endParaRPr lang="uk-UA" smtClean="0"/>
          </a:p>
        </p:txBody>
      </p:sp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56525" cy="1054100"/>
          </a:xfrm>
        </p:spPr>
        <p:txBody>
          <a:bodyPr/>
          <a:lstStyle/>
          <a:p>
            <a:pPr eaLnBrk="1" hangingPunct="1"/>
            <a:r>
              <a:rPr lang="ru-RU" i="1" smtClean="0"/>
              <a:t>Оборудование</a:t>
            </a:r>
            <a:endParaRPr lang="uk-UA" i="1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4788"/>
            <a:ext cx="17748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0525" y="204788"/>
            <a:ext cx="21351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130675"/>
            <a:ext cx="13509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6638" y="41306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8900" y="21463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>
          <a:xfrm>
            <a:off x="179388" y="1989138"/>
            <a:ext cx="5256212" cy="4657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В первом опыте в течении </a:t>
            </a:r>
            <a:r>
              <a:rPr lang="en-US" sz="1800" b="1" i="1" smtClean="0"/>
              <a:t>T=5</a:t>
            </a:r>
            <a:r>
              <a:rPr lang="ru-RU" sz="1800" b="1" i="1" smtClean="0"/>
              <a:t> мин </a:t>
            </a:r>
            <a:r>
              <a:rPr lang="ru-RU" sz="1800" smtClean="0"/>
              <a:t>*</a:t>
            </a:r>
            <a:r>
              <a:rPr lang="ru-RU" sz="1800" b="1" i="1" smtClean="0"/>
              <a:t> </a:t>
            </a:r>
            <a:r>
              <a:rPr lang="ru-RU" sz="1800" smtClean="0"/>
              <a:t>градусник, с начальной температурой </a:t>
            </a:r>
            <a:r>
              <a:rPr lang="en-US" sz="1800" b="1" i="1" smtClean="0"/>
              <a:t>t</a:t>
            </a:r>
            <a:r>
              <a:rPr lang="en-US" sz="1100" b="1" i="1" smtClean="0"/>
              <a:t>1</a:t>
            </a:r>
            <a:r>
              <a:rPr lang="en-US" sz="1800" b="1" i="1" smtClean="0"/>
              <a:t>=20˚C</a:t>
            </a:r>
            <a:r>
              <a:rPr lang="ru-RU" sz="1800" b="1" i="1" smtClean="0"/>
              <a:t> </a:t>
            </a:r>
            <a:r>
              <a:rPr lang="ru-RU" sz="1800" smtClean="0"/>
              <a:t>*, пробыл под включенной лампой без каких либо приспособлений.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Температура повысилась до </a:t>
            </a:r>
            <a:r>
              <a:rPr lang="en-US" sz="1800" b="1" i="1" smtClean="0"/>
              <a:t>t</a:t>
            </a:r>
            <a:r>
              <a:rPr lang="en-US" sz="1100" b="1" i="1" smtClean="0"/>
              <a:t>2</a:t>
            </a:r>
            <a:r>
              <a:rPr lang="en-US" sz="1800" b="1" i="1" smtClean="0"/>
              <a:t>=28˚C</a:t>
            </a:r>
            <a:r>
              <a:rPr lang="ru-RU" sz="1800" smtClean="0"/>
              <a:t> на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b="1" i="1" smtClean="0"/>
              <a:t>∆t=t</a:t>
            </a:r>
            <a:r>
              <a:rPr lang="en-US" sz="1100" b="1" i="1" smtClean="0"/>
              <a:t>2</a:t>
            </a:r>
            <a:r>
              <a:rPr lang="ru-RU" sz="1800" b="1" i="1" smtClean="0"/>
              <a:t> - </a:t>
            </a:r>
            <a:r>
              <a:rPr lang="en-US" sz="1800" b="1" i="1" smtClean="0"/>
              <a:t>t</a:t>
            </a:r>
            <a:r>
              <a:rPr lang="en-US" sz="1100" b="1" i="1" smtClean="0"/>
              <a:t>1</a:t>
            </a:r>
            <a:r>
              <a:rPr lang="en-US" sz="1800" b="1" i="1" smtClean="0"/>
              <a:t>=</a:t>
            </a:r>
            <a:r>
              <a:rPr lang="ru-RU" sz="1800" b="1" i="1" smtClean="0"/>
              <a:t> </a:t>
            </a:r>
            <a:r>
              <a:rPr lang="en-US" sz="1800" b="1" i="1" smtClean="0"/>
              <a:t>8</a:t>
            </a:r>
            <a:r>
              <a:rPr lang="uk-UA" sz="1800" b="1" i="1" smtClean="0"/>
              <a:t> </a:t>
            </a:r>
            <a:r>
              <a:rPr lang="en-US" sz="1800" b="1" i="1" smtClean="0"/>
              <a:t>˚C</a:t>
            </a:r>
            <a:endParaRPr lang="ru-RU" sz="1800" b="1" i="1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Мощность лампы была </a:t>
            </a:r>
            <a:r>
              <a:rPr lang="en-US" sz="1800" b="1" i="1" smtClean="0"/>
              <a:t>N=60</a:t>
            </a:r>
            <a:r>
              <a:rPr lang="uk-UA" sz="1800" b="1" i="1" smtClean="0"/>
              <a:t> </a:t>
            </a:r>
            <a:r>
              <a:rPr lang="ru-RU" sz="1800" b="1" i="1" smtClean="0"/>
              <a:t>Вт, </a:t>
            </a:r>
            <a:r>
              <a:rPr lang="ru-RU" sz="1800" smtClean="0"/>
              <a:t>т.к.</a:t>
            </a:r>
            <a:endParaRPr lang="en-US" sz="18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1800" b="1" i="1" smtClean="0"/>
              <a:t>N=A/t</a:t>
            </a:r>
            <a:r>
              <a:rPr lang="ru-RU" sz="1800" b="1" i="1" smtClean="0"/>
              <a:t> </a:t>
            </a:r>
            <a:r>
              <a:rPr lang="ru-RU" sz="1800" smtClean="0"/>
              <a:t>*</a:t>
            </a:r>
            <a:endParaRPr lang="en-US" sz="1800" b="1" i="1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Следовательно работа электрического тока равна </a:t>
            </a:r>
            <a:r>
              <a:rPr lang="en-US" sz="1800" smtClean="0"/>
              <a:t>A=60</a:t>
            </a:r>
            <a:r>
              <a:rPr lang="uk-UA" sz="1800" smtClean="0"/>
              <a:t> </a:t>
            </a:r>
            <a:r>
              <a:rPr lang="ru-RU" sz="1800" smtClean="0"/>
              <a:t>Вт</a:t>
            </a:r>
            <a:r>
              <a:rPr lang="en-US" sz="1800" smtClean="0"/>
              <a:t>·</a:t>
            </a:r>
            <a:r>
              <a:rPr lang="ru-RU" sz="1800" smtClean="0"/>
              <a:t>300</a:t>
            </a:r>
            <a:r>
              <a:rPr lang="uk-UA" sz="1800" smtClean="0"/>
              <a:t> сек = 18000 Дж **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* - мощность лампочки, начальная температура градусника и продолжительность опыта одинаковы во всех экспериментах;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** - во всех опытах работа электрического тока в лампе одинакова.</a:t>
            </a:r>
            <a:endParaRPr lang="uk-UA" sz="2000" smtClean="0"/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54937" cy="1196975"/>
          </a:xfrm>
        </p:spPr>
        <p:txBody>
          <a:bodyPr/>
          <a:lstStyle/>
          <a:p>
            <a:pPr eaLnBrk="1" hangingPunct="1"/>
            <a:r>
              <a:rPr lang="ru-RU" smtClean="0"/>
              <a:t>Практическая часть</a:t>
            </a:r>
            <a:endParaRPr lang="uk-UA" smtClean="0"/>
          </a:p>
        </p:txBody>
      </p:sp>
      <p:pic>
        <p:nvPicPr>
          <p:cNvPr id="22532" name="Picture 2" descr="G:\Физика\DSC02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213" y="1628775"/>
            <a:ext cx="36337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>
          <a:xfrm>
            <a:off x="107950" y="3762375"/>
            <a:ext cx="8856663" cy="29797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Во втором опыте градусник был помещен в коробку, полностью обтянутую фольгой. Температура повысилась до </a:t>
            </a:r>
            <a:r>
              <a:rPr lang="en-US" b="1" i="1" smtClean="0"/>
              <a:t>t</a:t>
            </a:r>
            <a:r>
              <a:rPr lang="en-US" sz="1400" b="1" i="1" smtClean="0"/>
              <a:t>2</a:t>
            </a:r>
            <a:r>
              <a:rPr lang="en-US" b="1" i="1" smtClean="0"/>
              <a:t>=</a:t>
            </a:r>
            <a:r>
              <a:rPr lang="ru-RU" b="1" i="1" smtClean="0"/>
              <a:t>30</a:t>
            </a:r>
            <a:r>
              <a:rPr lang="en-US" b="1" i="1" smtClean="0"/>
              <a:t>˚C </a:t>
            </a:r>
            <a:endParaRPr lang="ru-RU" b="1" i="1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b="1" i="1" smtClean="0"/>
              <a:t>∆t=t</a:t>
            </a:r>
            <a:r>
              <a:rPr lang="en-US" sz="1400" b="1" i="1" smtClean="0"/>
              <a:t>2</a:t>
            </a:r>
            <a:r>
              <a:rPr lang="ru-RU" b="1" i="1" smtClean="0"/>
              <a:t> - </a:t>
            </a:r>
            <a:r>
              <a:rPr lang="en-US" b="1" i="1" smtClean="0"/>
              <a:t>t</a:t>
            </a:r>
            <a:r>
              <a:rPr lang="en-US" sz="1400" b="1" i="1" smtClean="0"/>
              <a:t>1</a:t>
            </a:r>
            <a:r>
              <a:rPr lang="en-US" b="1" i="1" smtClean="0"/>
              <a:t>=</a:t>
            </a:r>
            <a:r>
              <a:rPr lang="ru-RU" b="1" i="1" smtClean="0"/>
              <a:t> 10</a:t>
            </a:r>
            <a:r>
              <a:rPr lang="uk-UA" b="1" i="1" smtClean="0"/>
              <a:t> </a:t>
            </a:r>
            <a:r>
              <a:rPr lang="en-US" b="1" i="1" smtClean="0"/>
              <a:t>˚C</a:t>
            </a:r>
            <a:r>
              <a:rPr lang="ru-RU" smtClean="0"/>
              <a:t>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 первом опыте мы наблюдали</a:t>
            </a:r>
            <a:r>
              <a:rPr lang="ru-RU" b="1" i="1" smtClean="0"/>
              <a:t> </a:t>
            </a:r>
            <a:r>
              <a:rPr lang="en-US" b="1" i="1" smtClean="0"/>
              <a:t>∆t=</a:t>
            </a:r>
            <a:r>
              <a:rPr lang="ru-RU" b="1" i="1" smtClean="0"/>
              <a:t>8</a:t>
            </a:r>
            <a:r>
              <a:rPr lang="uk-UA" b="1" i="1" smtClean="0"/>
              <a:t> </a:t>
            </a:r>
            <a:r>
              <a:rPr lang="en-US" b="1" i="1" smtClean="0"/>
              <a:t>˚C</a:t>
            </a:r>
            <a:r>
              <a:rPr lang="ru-RU" smtClean="0"/>
              <a:t>. Следовательно температура во втором опыте повысилась, благодаря фольге, на 20%: 			((</a:t>
            </a:r>
            <a:r>
              <a:rPr lang="ru-RU" b="1" i="1" smtClean="0"/>
              <a:t>10</a:t>
            </a:r>
            <a:r>
              <a:rPr lang="uk-UA" b="1" i="1" smtClean="0"/>
              <a:t> </a:t>
            </a:r>
            <a:r>
              <a:rPr lang="en-US" b="1" i="1" smtClean="0"/>
              <a:t>˚C</a:t>
            </a:r>
            <a:r>
              <a:rPr lang="ru-RU" b="1" i="1" smtClean="0"/>
              <a:t> - 8</a:t>
            </a:r>
            <a:r>
              <a:rPr lang="uk-UA" b="1" i="1" smtClean="0"/>
              <a:t> </a:t>
            </a:r>
            <a:r>
              <a:rPr lang="en-US" b="1" i="1" smtClean="0"/>
              <a:t>˚C</a:t>
            </a:r>
            <a:r>
              <a:rPr lang="ru-RU" b="1" i="1" smtClean="0"/>
              <a:t> </a:t>
            </a:r>
            <a:r>
              <a:rPr lang="ru-RU" smtClean="0"/>
              <a:t>)/10 </a:t>
            </a:r>
            <a:r>
              <a:rPr lang="en-US" b="1" i="1" smtClean="0"/>
              <a:t>˚C</a:t>
            </a:r>
            <a:r>
              <a:rPr lang="ru-RU" b="1" i="1" smtClean="0">
                <a:latin typeface="Book Antiqua" pitchFamily="18" charset="0"/>
              </a:rPr>
              <a:t>)</a:t>
            </a:r>
            <a:r>
              <a:rPr lang="ru-RU" smtClean="0"/>
              <a:t> </a:t>
            </a:r>
            <a:r>
              <a:rPr lang="en-US" smtClean="0"/>
              <a:t>·</a:t>
            </a:r>
            <a:r>
              <a:rPr lang="ru-RU" smtClean="0"/>
              <a:t> 100% = 20 %</a:t>
            </a:r>
            <a:endParaRPr lang="uk-UA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6475" y="188913"/>
            <a:ext cx="368935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8913"/>
            <a:ext cx="357505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385</TotalTime>
  <Words>628</Words>
  <Application>Microsoft Office PowerPoint</Application>
  <PresentationFormat>Экран (4:3)</PresentationFormat>
  <Paragraphs>64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Book Antiqua</vt:lpstr>
      <vt:lpstr>Arial</vt:lpstr>
      <vt:lpstr>Times New Roman</vt:lpstr>
      <vt:lpstr>Wingdings</vt:lpstr>
      <vt:lpstr>Calibri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Лист Microsoft Excel</vt:lpstr>
      <vt:lpstr>Слайд 1</vt:lpstr>
      <vt:lpstr>Альтернативные источники энергии</vt:lpstr>
      <vt:lpstr>Введение</vt:lpstr>
      <vt:lpstr>Солнечный коллектор</vt:lpstr>
      <vt:lpstr>Солнечные батареи</vt:lpstr>
      <vt:lpstr>Цели и задачи</vt:lpstr>
      <vt:lpstr>Оборудование</vt:lpstr>
      <vt:lpstr>Практическая часть</vt:lpstr>
      <vt:lpstr>Слайд 9</vt:lpstr>
      <vt:lpstr>Слайд 10</vt:lpstr>
      <vt:lpstr>Слайд 11</vt:lpstr>
      <vt:lpstr>Слайд 12</vt:lpstr>
      <vt:lpstr>Слайд 13</vt:lpstr>
      <vt:lpstr>Выводы</vt:lpstr>
      <vt:lpstr>Слайд 15</vt:lpstr>
      <vt:lpstr>Список используемых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</dc:creator>
  <cp:lastModifiedBy>1</cp:lastModifiedBy>
  <cp:revision>40</cp:revision>
  <dcterms:created xsi:type="dcterms:W3CDTF">2012-03-19T10:43:06Z</dcterms:created>
  <dcterms:modified xsi:type="dcterms:W3CDTF">2012-03-31T16:51:15Z</dcterms:modified>
</cp:coreProperties>
</file>